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9" r:id="rId4"/>
    <p:sldId id="256" r:id="rId5"/>
    <p:sldId id="257" r:id="rId6"/>
    <p:sldId id="259" r:id="rId7"/>
    <p:sldId id="258" r:id="rId8"/>
    <p:sldId id="260" r:id="rId9"/>
    <p:sldId id="261" r:id="rId10"/>
    <p:sldId id="274" r:id="rId11"/>
    <p:sldId id="268" r:id="rId12"/>
    <p:sldId id="262" r:id="rId13"/>
    <p:sldId id="272" r:id="rId14"/>
    <p:sldId id="264" r:id="rId15"/>
    <p:sldId id="271" r:id="rId16"/>
    <p:sldId id="273" r:id="rId17"/>
    <p:sldId id="270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65" autoAdjust="0"/>
    <p:restoredTop sz="94660"/>
  </p:normalViewPr>
  <p:slideViewPr>
    <p:cSldViewPr snapToGrid="0">
      <p:cViewPr varScale="1">
        <p:scale>
          <a:sx n="82" d="100"/>
          <a:sy n="8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2127435492364399E-3"/>
          <c:y val="9.9276322814076806E-2"/>
          <c:w val="0.8888429957832602"/>
          <c:h val="0.87787013704223593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MAJOR VICTIMS</c:v>
                </c:pt>
              </c:strCache>
            </c:strRef>
          </c:tx>
          <c:explosion val="3"/>
          <c:dPt>
            <c:idx val="0"/>
            <c:bubble3D val="0"/>
            <c:spPr>
              <a:solidFill>
                <a:schemeClr val="accent2">
                  <a:tint val="54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8284-4BB8-9CDD-C9C7C6EFFD34}"/>
              </c:ext>
            </c:extLst>
          </c:dPt>
          <c:dPt>
            <c:idx val="1"/>
            <c:bubble3D val="0"/>
            <c:spPr>
              <a:solidFill>
                <a:schemeClr val="accent2">
                  <a:tint val="77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8284-4BB8-9CDD-C9C7C6EFFD34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8284-4BB8-9CDD-C9C7C6EFFD34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8284-4BB8-9CDD-C9C7C6EFFD34}"/>
              </c:ext>
            </c:extLst>
          </c:dPt>
          <c:dPt>
            <c:idx val="4"/>
            <c:bubble3D val="0"/>
            <c:spPr>
              <a:solidFill>
                <a:schemeClr val="accent2">
                  <a:shade val="53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8284-4BB8-9CDD-C9C7C6EFFD3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F6A669E4-E065-4B9A-94DF-6C58A994C0E8}" type="CATEGORYNAME">
                      <a:rPr lang="en-US"/>
                      <a:pPr/>
                      <a:t>[CATEGORY NAME]</a:t>
                    </a:fld>
                    <a:r>
                      <a:rPr lang="en-US" dirty="0"/>
                      <a:t>, </a:t>
                    </a:r>
                    <a:fld id="{8A2FB594-96F8-4B76-BBDA-B9560F222768}" type="VALUE">
                      <a:rPr lang="en-US"/>
                      <a:pPr/>
                      <a:t>[VALUE]</a:t>
                    </a:fld>
                    <a:endParaRPr lang="en-US" dirty="0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284-4BB8-9CDD-C9C7C6EFFD34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&lt; 1-year old</c:v>
                </c:pt>
                <c:pt idx="1">
                  <c:v>1-year old</c:v>
                </c:pt>
                <c:pt idx="2">
                  <c:v>2-years old</c:v>
                </c:pt>
                <c:pt idx="3">
                  <c:v>3-years old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22</c:v>
                </c:pt>
                <c:pt idx="2">
                  <c:v>20</c:v>
                </c:pt>
                <c:pt idx="3">
                  <c:v>13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284-4BB8-9CDD-C9C7C6EFFD34}"/>
            </c:ext>
          </c:extLst>
        </c:ser>
        <c:dLbls>
          <c:dLblPos val="ctr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967F-23A5-49F6-9112-D382075B04E6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F65C-8180-4D20-A11B-9D4010D5E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03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967F-23A5-49F6-9112-D382075B04E6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F65C-8180-4D20-A11B-9D4010D5E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42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967F-23A5-49F6-9112-D382075B04E6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F65C-8180-4D20-A11B-9D4010D5E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25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967F-23A5-49F6-9112-D382075B04E6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F65C-8180-4D20-A11B-9D4010D5E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93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967F-23A5-49F6-9112-D382075B04E6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F65C-8180-4D20-A11B-9D4010D5E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0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967F-23A5-49F6-9112-D382075B04E6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F65C-8180-4D20-A11B-9D4010D5E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24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967F-23A5-49F6-9112-D382075B04E6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F65C-8180-4D20-A11B-9D4010D5E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91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967F-23A5-49F6-9112-D382075B04E6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F65C-8180-4D20-A11B-9D4010D5E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8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967F-23A5-49F6-9112-D382075B04E6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F65C-8180-4D20-A11B-9D4010D5E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18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967F-23A5-49F6-9112-D382075B04E6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F65C-8180-4D20-A11B-9D4010D5E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967F-23A5-49F6-9112-D382075B04E6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F65C-8180-4D20-A11B-9D4010D5E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26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A967F-23A5-49F6-9112-D382075B04E6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5F65C-8180-4D20-A11B-9D4010D5E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23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13.png"/><Relationship Id="rId4" Type="http://schemas.microsoft.com/office/2007/relationships/hdphoto" Target="../media/hdphoto6.wdp"/><Relationship Id="rId9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17.png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1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bcnews.com/storyline/hot-cars-and-kids/death-hot-cars-facts-figures-prevention-n153776" TargetMode="External"/><Relationship Id="rId3" Type="http://schemas.openxmlformats.org/officeDocument/2006/relationships/hyperlink" Target="https://www.raspberrypi.org/forums/viewtopic.php?t=69427&amp;p=505235" TargetMode="External"/><Relationship Id="rId7" Type="http://schemas.openxmlformats.org/officeDocument/2006/relationships/hyperlink" Target="http://noheatstroke.org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timesofindia.indiatimes.com/city/bengaluru/Kids-2-4-get-locked-in-car-die-of-suffocation/articleshow/46870443.cms" TargetMode="External"/><Relationship Id="rId5" Type="http://schemas.openxmlformats.org/officeDocument/2006/relationships/hyperlink" Target="http://www.theindychannel.com/news/call-6-investigators/call-6-coroner-child-suffocated-at-lafayette-day-care" TargetMode="External"/><Relationship Id="rId10" Type="http://schemas.openxmlformats.org/officeDocument/2006/relationships/hyperlink" Target="http://www.ti.com/lit/ds/symlink/lm35.pdf" TargetMode="External"/><Relationship Id="rId4" Type="http://schemas.openxmlformats.org/officeDocument/2006/relationships/hyperlink" Target="http://fox5sandiego.com/2017/07/18/baby-died-in-hot-car-while-georgia-mom-got-her-hair-done-police-say/" TargetMode="External"/><Relationship Id="rId9" Type="http://schemas.openxmlformats.org/officeDocument/2006/relationships/hyperlink" Target="http://www.ggweather.com/heat/index.ht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jpeg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46" y="1094703"/>
            <a:ext cx="11874322" cy="5602311"/>
          </a:xfrm>
        </p:spPr>
        <p:txBody>
          <a:bodyPr>
            <a:normAutofit/>
          </a:bodyPr>
          <a:lstStyle/>
          <a:p>
            <a:r>
              <a:rPr lang="en-US" sz="11500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  <a:cs typeface="Times New Roman" panose="02020603050405020304" pitchFamily="18" charset="0"/>
              </a:rPr>
              <a:t>E.A.S.T</a:t>
            </a:r>
          </a:p>
          <a:p>
            <a:r>
              <a:rPr lang="en-IN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Electronic Anti-(Suffocation &amp; Temperature)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</a:endParaRP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Baskerville Old Face" panose="02020602080505020303" pitchFamily="18" charset="0"/>
            </a:endParaRP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Baskerville Old Face" panose="02020602080505020303" pitchFamily="18" charset="0"/>
            </a:endParaRP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Baskerville Old Face" panose="02020602080505020303" pitchFamily="18" charset="0"/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Baskerville Old Face" panose="02020602080505020303" pitchFamily="18" charset="0"/>
              </a:rPr>
              <a:t>				       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Baskerville Old Face" panose="02020602080505020303" pitchFamily="18" charset="0"/>
            </a:endParaRPr>
          </a:p>
          <a:p>
            <a:pPr algn="r"/>
            <a:r>
              <a:rPr lang="en-US" b="1" dirty="0"/>
              <a:t>                                                                        	     	</a:t>
            </a:r>
            <a:endParaRPr lang="en-US" sz="2000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45EF9-FFB3-E9B8-BFC1-C17CDDF30386}"/>
              </a:ext>
            </a:extLst>
          </p:cNvPr>
          <p:cNvSpPr txBox="1"/>
          <p:nvPr/>
        </p:nvSpPr>
        <p:spPr>
          <a:xfrm>
            <a:off x="9145361" y="5637245"/>
            <a:ext cx="2780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B. Bhanu Prakash</a:t>
            </a:r>
          </a:p>
          <a:p>
            <a:r>
              <a:rPr lang="en-US" sz="1800" b="1" dirty="0"/>
              <a:t>Adarsh Gautam</a:t>
            </a:r>
          </a:p>
          <a:p>
            <a:r>
              <a:rPr lang="en-US" sz="1800" b="1" dirty="0"/>
              <a:t>Syed </a:t>
            </a:r>
            <a:r>
              <a:rPr lang="en-US" sz="1800" b="1" dirty="0" err="1"/>
              <a:t>Thowfeeq</a:t>
            </a:r>
            <a:r>
              <a:rPr lang="en-US" sz="1800" b="1" dirty="0"/>
              <a:t> Ahmed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7775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68" y="103031"/>
            <a:ext cx="10097036" cy="888642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chemeClr val="bg1">
                    <a:lumMod val="95000"/>
                  </a:schemeClr>
                </a:solidFill>
              </a:rPr>
              <a:t>PROPOSED SOLUTION (cont…)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078206" y="3129545"/>
            <a:ext cx="805287" cy="9055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4594710" y="2169674"/>
            <a:ext cx="1777242" cy="55072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Motion sensor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4014288" y="1465555"/>
            <a:ext cx="2357664" cy="68505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Carbon-dioxide and temperature sensor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748" y="4573679"/>
            <a:ext cx="844833" cy="9322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838" y="2505985"/>
            <a:ext cx="899080" cy="1784640"/>
          </a:xfrm>
          <a:prstGeom prst="rect">
            <a:avLst/>
          </a:prstGeom>
        </p:spPr>
      </p:pic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11212492" y="4504989"/>
            <a:ext cx="682581" cy="44823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9533483" y="5647971"/>
            <a:ext cx="1442108" cy="35599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Notification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50" y="2909210"/>
            <a:ext cx="7214363" cy="311427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400000">
            <a:off x="7302157" y="4021283"/>
            <a:ext cx="1289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ALARM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993791" y="3148012"/>
            <a:ext cx="231746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ction Button: Sound 18">
            <a:hlinkClick r:id="" action="ppaction://noaction" highlightClick="1">
              <a:snd r:embed="rId6" name="applause.wav"/>
            </a:hlinkClick>
          </p:cNvPr>
          <p:cNvSpPr/>
          <p:nvPr/>
        </p:nvSpPr>
        <p:spPr>
          <a:xfrm>
            <a:off x="6855788" y="3900882"/>
            <a:ext cx="604749" cy="706781"/>
          </a:xfrm>
          <a:prstGeom prst="actionButtonSound">
            <a:avLst/>
          </a:prstGeom>
          <a:ln>
            <a:solidFill>
              <a:schemeClr val="accent6"/>
            </a:solidFill>
          </a:ln>
          <a:effectLst/>
          <a:scene3d>
            <a:camera prst="orthographicFront"/>
            <a:lightRig rig="threePt" dir="t"/>
          </a:scene3d>
          <a:sp3d contourW="31750">
            <a:bevelT prst="relaxedInset"/>
            <a:contourClr>
              <a:schemeClr val="tx1">
                <a:lumMod val="95000"/>
                <a:lumOff val="5000"/>
              </a:schemeClr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Down Arrow 4"/>
          <p:cNvSpPr/>
          <p:nvPr/>
        </p:nvSpPr>
        <p:spPr>
          <a:xfrm rot="2154150">
            <a:off x="3644183" y="2231234"/>
            <a:ext cx="502462" cy="16909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loud Callout 19"/>
          <p:cNvSpPr/>
          <p:nvPr/>
        </p:nvSpPr>
        <p:spPr>
          <a:xfrm>
            <a:off x="9641871" y="1094703"/>
            <a:ext cx="1911912" cy="1036683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CLOUD</a:t>
            </a:r>
          </a:p>
        </p:txBody>
      </p:sp>
      <p:sp>
        <p:nvSpPr>
          <p:cNvPr id="21" name="Up-Down Arrow 20"/>
          <p:cNvSpPr/>
          <p:nvPr/>
        </p:nvSpPr>
        <p:spPr>
          <a:xfrm>
            <a:off x="9934981" y="2371117"/>
            <a:ext cx="506884" cy="211576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07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68" y="103031"/>
            <a:ext cx="10097036" cy="888642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chemeClr val="bg1">
                    <a:lumMod val="95000"/>
                  </a:schemeClr>
                </a:solidFill>
              </a:rPr>
              <a:t>TECHNOLOGIES USED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6067" y="1094703"/>
            <a:ext cx="11135935" cy="5241703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1. Sensors used</a:t>
            </a:r>
          </a:p>
          <a:p>
            <a:pPr algn="l"/>
            <a:r>
              <a:rPr lang="en-US" sz="3200" dirty="0"/>
              <a:t>	Carbon gas sensor          (MQ135) </a:t>
            </a:r>
          </a:p>
          <a:p>
            <a:pPr algn="l"/>
            <a:r>
              <a:rPr lang="en-US" sz="3200" dirty="0"/>
              <a:t>	Temperature sensor       (DHT11) </a:t>
            </a:r>
          </a:p>
          <a:p>
            <a:pPr algn="l"/>
            <a:r>
              <a:rPr lang="en-US" sz="3200" dirty="0"/>
              <a:t>	Motion sensor                 (</a:t>
            </a:r>
            <a:r>
              <a:rPr lang="en-IN" sz="3200" dirty="0"/>
              <a:t>HC SR501 PIR</a:t>
            </a:r>
            <a:r>
              <a:rPr lang="en-US" sz="3200" dirty="0"/>
              <a:t>) </a:t>
            </a:r>
          </a:p>
          <a:p>
            <a:pPr algn="l"/>
            <a:r>
              <a:rPr lang="en-US" sz="3200" dirty="0"/>
              <a:t>2. Raspberry Pi-3  along with Raspbian OS</a:t>
            </a:r>
          </a:p>
          <a:p>
            <a:pPr algn="l"/>
            <a:r>
              <a:rPr lang="en-US" sz="3200" dirty="0"/>
              <a:t>3. Python programming language</a:t>
            </a:r>
          </a:p>
          <a:p>
            <a:pPr algn="l"/>
            <a:r>
              <a:rPr lang="en-US" sz="3200" dirty="0"/>
              <a:t>4. Cloud Storing (Thingspeak) 		</a:t>
            </a:r>
          </a:p>
          <a:p>
            <a:pPr algn="l"/>
            <a:r>
              <a:rPr lang="en-US" sz="3200" dirty="0"/>
              <a:t>5. Android Application (Thunkables)</a:t>
            </a:r>
          </a:p>
          <a:p>
            <a:pPr algn="l"/>
            <a:r>
              <a:rPr lang="en-US" sz="3200" dirty="0"/>
              <a:t>6. Data visualizations using cloud</a:t>
            </a:r>
          </a:p>
        </p:txBody>
      </p:sp>
    </p:spTree>
    <p:extLst>
      <p:ext uri="{BB962C8B-B14F-4D97-AF65-F5344CB8AC3E}">
        <p14:creationId xmlns:p14="http://schemas.microsoft.com/office/powerpoint/2010/main" val="22626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4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68" y="103031"/>
            <a:ext cx="10097036" cy="888642"/>
          </a:xfrm>
        </p:spPr>
        <p:txBody>
          <a:bodyPr>
            <a:normAutofit fontScale="90000"/>
          </a:bodyPr>
          <a:lstStyle/>
          <a:p>
            <a:r>
              <a:rPr lang="en-IN" b="1" u="sng" dirty="0">
                <a:solidFill>
                  <a:schemeClr val="bg1">
                    <a:lumMod val="95000"/>
                  </a:schemeClr>
                </a:solidFill>
              </a:rPr>
              <a:t>WORKING DESCRIPTION</a:t>
            </a:r>
            <a:endParaRPr lang="en-US" b="1" u="sn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type="subTitle" idx="1"/>
          </p:nvPr>
        </p:nvSpPr>
        <p:spPr>
          <a:xfrm>
            <a:off x="244319" y="592427"/>
            <a:ext cx="7766340" cy="798492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endParaRPr lang="en-IN" sz="2800" dirty="0"/>
          </a:p>
          <a:p>
            <a:pPr algn="l"/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Sequence of operation of the system</a:t>
            </a:r>
            <a:b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following flow chart shows the sequence of operation of the system</a:t>
            </a:r>
            <a:endParaRPr lang="en-US" sz="2000" dirty="0"/>
          </a:p>
        </p:txBody>
      </p:sp>
      <p:sp>
        <p:nvSpPr>
          <p:cNvPr id="7" name="Down Arrow 6"/>
          <p:cNvSpPr/>
          <p:nvPr/>
        </p:nvSpPr>
        <p:spPr>
          <a:xfrm rot="2440830">
            <a:off x="3019076" y="2400036"/>
            <a:ext cx="352425" cy="3772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20917" y="2816694"/>
            <a:ext cx="2226195" cy="70421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Carbon-dioxide sensor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(Level increasing)</a:t>
            </a:r>
          </a:p>
        </p:txBody>
      </p:sp>
      <p:sp>
        <p:nvSpPr>
          <p:cNvPr id="10" name="Down Arrow 9"/>
          <p:cNvSpPr/>
          <p:nvPr/>
        </p:nvSpPr>
        <p:spPr>
          <a:xfrm rot="19125649">
            <a:off x="4620686" y="2364419"/>
            <a:ext cx="352425" cy="4191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3835446" y="4642882"/>
            <a:ext cx="409575" cy="361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3427401" y="6350833"/>
            <a:ext cx="1400175" cy="35580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Alarm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3243470" y="5105040"/>
            <a:ext cx="1647825" cy="78483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Notification</a:t>
            </a:r>
          </a:p>
          <a:p>
            <a:pPr algn="ctr">
              <a:spcAft>
                <a:spcPts val="600"/>
              </a:spcAft>
            </a:pP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via SMS</a:t>
            </a: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4950868" y="2816694"/>
            <a:ext cx="2166621" cy="70421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Temperature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(Level increasing)</a:t>
            </a: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3243468" y="4226367"/>
            <a:ext cx="1647825" cy="35580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Motion Sensing 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864020" y="3536257"/>
            <a:ext cx="352425" cy="6224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3900752" y="5990805"/>
            <a:ext cx="333259" cy="279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Text Box 2"/>
          <p:cNvSpPr txBox="1">
            <a:spLocks noChangeArrowheads="1"/>
          </p:cNvSpPr>
          <p:nvPr/>
        </p:nvSpPr>
        <p:spPr bwMode="auto">
          <a:xfrm>
            <a:off x="3407892" y="1856147"/>
            <a:ext cx="1086164" cy="46838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loud Callout 5"/>
          <p:cNvSpPr/>
          <p:nvPr/>
        </p:nvSpPr>
        <p:spPr>
          <a:xfrm>
            <a:off x="8635882" y="1334070"/>
            <a:ext cx="2369712" cy="1512537"/>
          </a:xfrm>
          <a:prstGeom prst="cloud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Cloud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84873" y="1816343"/>
            <a:ext cx="926748" cy="5479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84873" y="2625580"/>
            <a:ext cx="934097" cy="650046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243468" y="3488758"/>
            <a:ext cx="1584108" cy="188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3087538" y="3428046"/>
            <a:ext cx="3635234" cy="8443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007868" y="2886439"/>
            <a:ext cx="36349" cy="1339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5" idx="3"/>
          </p:cNvCxnSpPr>
          <p:nvPr/>
        </p:nvCxnSpPr>
        <p:spPr>
          <a:xfrm>
            <a:off x="4891293" y="4404269"/>
            <a:ext cx="1750675" cy="177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Striped Right Arrow 55"/>
          <p:cNvSpPr/>
          <p:nvPr/>
        </p:nvSpPr>
        <p:spPr>
          <a:xfrm rot="5400000">
            <a:off x="9449650" y="3248057"/>
            <a:ext cx="1157967" cy="663408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 descr="C:\Users\thfq.DESKTOP-L1UO8IK\Desktop\project\Android_robot.png"/>
          <p:cNvPicPr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Marker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530" y="4405456"/>
            <a:ext cx="580245" cy="63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1" r="1637" b="11794"/>
          <a:stretch/>
        </p:blipFill>
        <p:spPr>
          <a:xfrm>
            <a:off x="9449232" y="4404268"/>
            <a:ext cx="2182195" cy="224851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6708032" y="4369651"/>
            <a:ext cx="1607924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Raspberry Pi</a:t>
            </a:r>
          </a:p>
        </p:txBody>
      </p:sp>
      <p:sp>
        <p:nvSpPr>
          <p:cNvPr id="66" name="Bent Arrow 65"/>
          <p:cNvSpPr/>
          <p:nvPr/>
        </p:nvSpPr>
        <p:spPr>
          <a:xfrm>
            <a:off x="7832824" y="2018696"/>
            <a:ext cx="702009" cy="2385572"/>
          </a:xfrm>
          <a:prstGeom prst="bentArrow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009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88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68" y="103031"/>
            <a:ext cx="10097036" cy="888642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chemeClr val="bg1">
                    <a:lumMod val="95000"/>
                  </a:schemeClr>
                </a:solidFill>
              </a:rPr>
              <a:t>SMS ALERT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81082" y="1094703"/>
            <a:ext cx="4210318" cy="524170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 This may enable you to reach somebody </a:t>
            </a:r>
            <a:r>
              <a:rPr lang="en-US" sz="3200" dirty="0">
                <a:solidFill>
                  <a:srgbClr val="C00000"/>
                </a:solidFill>
              </a:rPr>
              <a:t>quicker</a:t>
            </a:r>
            <a:r>
              <a:rPr lang="en-US" sz="3200" dirty="0"/>
              <a:t> than via email and instant messaging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Text messages do </a:t>
            </a:r>
            <a:r>
              <a:rPr lang="en-US" sz="3200" dirty="0">
                <a:solidFill>
                  <a:srgbClr val="C00000"/>
                </a:solidFill>
              </a:rPr>
              <a:t>not require an Internet connection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991673"/>
            <a:ext cx="4428186" cy="5763297"/>
          </a:xfrm>
          <a:prstGeom prst="rect">
            <a:avLst/>
          </a:prstGeom>
        </p:spPr>
      </p:pic>
      <p:pic>
        <p:nvPicPr>
          <p:cNvPr id="8" name="Picture 2" descr="Image result for IMPORTANCES OF TEXT MESSAGE OVER INTERNET MESSAGE images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4107"/>
            <a:ext cx="3369973" cy="45269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84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68" y="103031"/>
            <a:ext cx="10097036" cy="888642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chemeClr val="bg1">
                    <a:lumMod val="95000"/>
                  </a:schemeClr>
                </a:solidFill>
              </a:rPr>
              <a:t>ANALYTICS IN-CLOUD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6068" y="1094703"/>
            <a:ext cx="10097036" cy="524170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74" y="1094703"/>
            <a:ext cx="10818254" cy="57053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43977" y="1094703"/>
            <a:ext cx="708338" cy="57632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6874" y="3812146"/>
            <a:ext cx="10818253" cy="2575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1668" y="1036746"/>
            <a:ext cx="545206" cy="57632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505127" y="1094702"/>
            <a:ext cx="545206" cy="57632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35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68" y="103031"/>
            <a:ext cx="10097036" cy="888642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chemeClr val="bg1">
                    <a:lumMod val="95000"/>
                  </a:schemeClr>
                </a:solidFill>
              </a:rPr>
              <a:t>ANDROID APPLICATON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336" y="1094703"/>
            <a:ext cx="3115880" cy="553791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It is simple to use and understand</a:t>
            </a:r>
            <a:endParaRPr lang="en-US" dirty="0"/>
          </a:p>
          <a:p>
            <a:pPr algn="l"/>
            <a:endParaRPr lang="en-I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This application give access to real time gases and temp reading form the device .</a:t>
            </a:r>
          </a:p>
          <a:p>
            <a:pPr algn="l"/>
            <a:endParaRPr lang="en-I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072" y="1072166"/>
            <a:ext cx="3621513" cy="57053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" t="565" r="-632" b="-377"/>
          <a:stretch/>
        </p:blipFill>
        <p:spPr>
          <a:xfrm>
            <a:off x="3399216" y="1039968"/>
            <a:ext cx="3812146" cy="5737538"/>
          </a:xfrm>
          <a:prstGeom prst="rect">
            <a:avLst/>
          </a:prstGeom>
        </p:spPr>
      </p:pic>
      <p:sp>
        <p:nvSpPr>
          <p:cNvPr id="11" name="Striped Right Arrow 10"/>
          <p:cNvSpPr/>
          <p:nvPr/>
        </p:nvSpPr>
        <p:spPr>
          <a:xfrm>
            <a:off x="4958366" y="3429000"/>
            <a:ext cx="2976763" cy="87576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Process 12"/>
          <p:cNvSpPr/>
          <p:nvPr/>
        </p:nvSpPr>
        <p:spPr>
          <a:xfrm>
            <a:off x="3816036" y="3428999"/>
            <a:ext cx="901521" cy="875764"/>
          </a:xfrm>
          <a:prstGeom prst="flowChartProcess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C:\Users\thfq.DESKTOP-L1UO8IK\Desktop\project\Android_robot.png"/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73" y="1441986"/>
            <a:ext cx="645795" cy="768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6451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9098"/>
            <a:ext cx="12192000" cy="569890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20"/>
            <a:ext cx="10515600" cy="1325563"/>
          </a:xfrm>
        </p:spPr>
        <p:txBody>
          <a:bodyPr/>
          <a:lstStyle/>
          <a:p>
            <a:pPr algn="ctr"/>
            <a:r>
              <a:rPr lang="en-US" b="1" u="sng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2234872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68" y="103031"/>
            <a:ext cx="10097036" cy="888642"/>
          </a:xfrm>
        </p:spPr>
        <p:txBody>
          <a:bodyPr>
            <a:normAutofit fontScale="90000"/>
          </a:bodyPr>
          <a:lstStyle/>
          <a:p>
            <a:r>
              <a:rPr lang="en-IN" b="1" u="sng" dirty="0">
                <a:solidFill>
                  <a:schemeClr val="bg1">
                    <a:lumMod val="95000"/>
                  </a:schemeClr>
                </a:solidFill>
              </a:rPr>
              <a:t>BIBLIOGRAPHY</a:t>
            </a:r>
            <a:endParaRPr lang="en-US" b="1" u="sn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6068" y="1094703"/>
            <a:ext cx="10097036" cy="5241703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600" dirty="0"/>
              <a:t>Raspberry Pi </a:t>
            </a:r>
          </a:p>
          <a:p>
            <a:pPr algn="just"/>
            <a:r>
              <a:rPr lang="en-US" sz="1600" dirty="0">
                <a:hlinkClick r:id="rId3"/>
              </a:rPr>
              <a:t>https://www.raspberrypi.org/forums/viewtopic.php?t=69427&amp;p=505235</a:t>
            </a:r>
            <a:endParaRPr lang="en-US" sz="16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600" dirty="0"/>
              <a:t>News Cuttings</a:t>
            </a:r>
          </a:p>
          <a:p>
            <a:pPr algn="just"/>
            <a:r>
              <a:rPr lang="en-US" sz="1600" dirty="0">
                <a:hlinkClick r:id="rId4"/>
              </a:rPr>
              <a:t>http://fox5sandiego.com/2017/07/18/baby-died-in-hot-car-while-georgia-mom-got-her-hair-done-police-say/</a:t>
            </a:r>
            <a:endParaRPr lang="en-US" sz="1600" dirty="0"/>
          </a:p>
          <a:p>
            <a:pPr algn="just"/>
            <a:r>
              <a:rPr lang="en-US" sz="1600" dirty="0">
                <a:hlinkClick r:id="rId5"/>
              </a:rPr>
              <a:t>http://www.theindychannel.com/news/call-6-investigators/call-6-coroner-child-suffocated-at-lafayette-day-care</a:t>
            </a:r>
            <a:endParaRPr lang="en-US" sz="1600" dirty="0"/>
          </a:p>
          <a:p>
            <a:pPr algn="just"/>
            <a:r>
              <a:rPr lang="en-US" sz="1600" dirty="0">
                <a:hlinkClick r:id="rId6"/>
              </a:rPr>
              <a:t>http://timesofindia.indiatimes.com/city/bengaluru/Kids-2-4-get-locked-in-car-die-of-suffocation/articleshow/46870443.cms</a:t>
            </a:r>
            <a:endParaRPr lang="en-US" sz="16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Stats</a:t>
            </a:r>
          </a:p>
          <a:p>
            <a:pPr algn="just"/>
            <a:r>
              <a:rPr lang="en-US" sz="1600" dirty="0">
                <a:hlinkClick r:id="rId7"/>
              </a:rPr>
              <a:t>http://noheatstroke.org/</a:t>
            </a:r>
            <a:endParaRPr lang="en-US" sz="1600" dirty="0"/>
          </a:p>
          <a:p>
            <a:pPr algn="just"/>
            <a:r>
              <a:rPr lang="en-US" sz="1600" dirty="0">
                <a:hlinkClick r:id="rId8"/>
              </a:rPr>
              <a:t>https://www.nbcnews.com/storyline/hot-cars-and-kids/death-hot-cars-facts-figures-prevention-n153776</a:t>
            </a:r>
            <a:endParaRPr lang="en-US" sz="16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1600" dirty="0"/>
              <a:t> San Francisco State University, Department of Geoscience. 2015, Cause of heatstroke deaths in car. Available from: </a:t>
            </a:r>
            <a:r>
              <a:rPr lang="en-IN" sz="1600" dirty="0">
                <a:hlinkClick r:id="rId9"/>
              </a:rPr>
              <a:t>http://www.ggweather.com/heat/index.htm</a:t>
            </a:r>
            <a:endParaRPr lang="en-IN" sz="16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1600" dirty="0" err="1"/>
              <a:t>Garethiya</a:t>
            </a:r>
            <a:r>
              <a:rPr lang="en-IN" sz="1600" dirty="0"/>
              <a:t> et al.</a:t>
            </a:r>
            <a:r>
              <a:rPr lang="en-IN" sz="1600" b="1" dirty="0"/>
              <a:t>, </a:t>
            </a:r>
            <a:r>
              <a:rPr lang="en-IN" sz="1600" dirty="0"/>
              <a:t>2015. Affordable System for Alerting, Monitoring and Controlling Heat Stroke inside Vehicles. </a:t>
            </a:r>
            <a:r>
              <a:rPr lang="en-IN" sz="1600" i="1" dirty="0"/>
              <a:t>International Conference on Industrial Instrumentation</a:t>
            </a:r>
            <a:r>
              <a:rPr lang="en-IN" sz="1600" dirty="0"/>
              <a:t> </a:t>
            </a:r>
            <a:r>
              <a:rPr lang="en-IN" sz="1600" i="1" dirty="0"/>
              <a:t>and Control (</a:t>
            </a:r>
            <a:r>
              <a:rPr lang="en-IN" sz="1600" i="1" dirty="0" err="1"/>
              <a:t>IClC</a:t>
            </a:r>
            <a:r>
              <a:rPr lang="en-IN" sz="1600" i="1" dirty="0"/>
              <a:t>), </a:t>
            </a:r>
            <a:r>
              <a:rPr lang="en-IN" sz="1600" dirty="0"/>
              <a:t>College of Engineering Pune, India, 1506-1511.Texas instruments. 2016, LM 35 </a:t>
            </a:r>
            <a:r>
              <a:rPr lang="en-IN" sz="1600" dirty="0" err="1"/>
              <a:t>specification.Available</a:t>
            </a:r>
            <a:r>
              <a:rPr lang="en-IN" sz="1600" dirty="0"/>
              <a:t> from:  </a:t>
            </a:r>
            <a:r>
              <a:rPr lang="en-IN" sz="1600" dirty="0">
                <a:hlinkClick r:id="rId10"/>
              </a:rPr>
              <a:t>http://www.ti.com/lit/ds/symlink/lm35.pdf</a:t>
            </a:r>
            <a:r>
              <a:rPr lang="en-IN" sz="1600" dirty="0"/>
              <a:t> 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48526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5" name="Picture 2" descr="Image result for QUERIES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8794"/>
            <a:ext cx="12192000" cy="612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094702"/>
            <a:ext cx="12192000" cy="6006755"/>
          </a:xfrm>
        </p:spPr>
        <p:txBody>
          <a:bodyPr>
            <a:noAutofit/>
          </a:bodyPr>
          <a:lstStyle/>
          <a:p>
            <a:r>
              <a:rPr lang="en-IN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OPEN TO QUERIES </a:t>
            </a:r>
            <a:endParaRPr lang="en-US" sz="1800" b="1" u="sng" dirty="0"/>
          </a:p>
          <a:p>
            <a:endParaRPr lang="en-US" sz="1800" b="1" u="sng" dirty="0"/>
          </a:p>
          <a:p>
            <a:endParaRPr lang="en-US" sz="4400" b="1" u="sng" dirty="0"/>
          </a:p>
          <a:p>
            <a:endParaRPr lang="en-US" sz="4400" b="1" u="sng" dirty="0"/>
          </a:p>
          <a:p>
            <a:endParaRPr lang="en-US" sz="4400" b="1" u="sng" dirty="0"/>
          </a:p>
          <a:p>
            <a:endParaRPr lang="en-US" sz="4400" b="1" u="sng" dirty="0"/>
          </a:p>
          <a:p>
            <a:r>
              <a:rPr lang="en-US" sz="4400" b="1" u="sng" dirty="0"/>
              <a:t>Thank you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41313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68" y="103031"/>
            <a:ext cx="10097036" cy="888642"/>
          </a:xfrm>
        </p:spPr>
        <p:txBody>
          <a:bodyPr>
            <a:noAutofit/>
          </a:bodyPr>
          <a:lstStyle/>
          <a:p>
            <a:r>
              <a:rPr lang="en-US" sz="5400" b="1" u="sng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6068" y="1094703"/>
            <a:ext cx="10097036" cy="5640948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600" dirty="0"/>
              <a:t>  ABSTRACT 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600" dirty="0"/>
              <a:t>  </a:t>
            </a:r>
            <a:r>
              <a:rPr lang="en-IN" sz="3600" dirty="0"/>
              <a:t>MOTIVATION</a:t>
            </a:r>
            <a:endParaRPr lang="en-US" sz="3600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600" dirty="0"/>
              <a:t>  STATISTICS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600" dirty="0"/>
              <a:t>  PRESENT SOLUTION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600" dirty="0"/>
              <a:t>  PROPOSED SOLUTION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600" dirty="0"/>
              <a:t>  TECHNOLOGIES USED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600" dirty="0"/>
              <a:t>  WORKING DESCRIPTION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600" dirty="0"/>
              <a:t>  VISUALISATION AND SCREENSHOTS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600" dirty="0"/>
              <a:t>  CONCLUSION 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600" dirty="0"/>
              <a:t>  </a:t>
            </a:r>
            <a:r>
              <a:rPr lang="en-IN" sz="3600" dirty="0"/>
              <a:t>BIBLIOGRAPHY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34843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609" y="731521"/>
            <a:ext cx="12065392" cy="6126480"/>
          </a:xfrm>
        </p:spPr>
        <p:txBody>
          <a:bodyPr>
            <a:normAutofit/>
          </a:bodyPr>
          <a:lstStyle/>
          <a:p>
            <a:pPr algn="l"/>
            <a:endParaRPr lang="en-US" sz="3200" dirty="0"/>
          </a:p>
          <a:p>
            <a:pPr marL="685800" indent="-685800" algn="l">
              <a:buFont typeface="Wingdings" panose="05000000000000000000" pitchFamily="2" charset="2"/>
              <a:buChar char="q"/>
            </a:pPr>
            <a:r>
              <a:rPr lang="en-US" sz="3200" dirty="0"/>
              <a:t>It is an IOT device which serves as both Alerting system which alerts the user when there is an emergency as well as an environment monitoring system.</a:t>
            </a:r>
          </a:p>
          <a:p>
            <a:pPr algn="l"/>
            <a:endParaRPr lang="en-US" sz="3200" dirty="0"/>
          </a:p>
          <a:p>
            <a:pPr marL="685800" indent="-685800" algn="l">
              <a:buFont typeface="Wingdings" panose="05000000000000000000" pitchFamily="2" charset="2"/>
              <a:buChar char="q"/>
            </a:pPr>
            <a:r>
              <a:rPr lang="en-US" sz="3200" dirty="0"/>
              <a:t>If someone’s presence is detected along with abnormal conditions in vehicle then an immediate notification (SMS) will be sent to the vehicle owner alerting the user.</a:t>
            </a:r>
          </a:p>
          <a:p>
            <a:pPr algn="l"/>
            <a:endParaRPr lang="en-US" sz="3200" dirty="0"/>
          </a:p>
          <a:p>
            <a:pPr marL="685800" indent="-685800" algn="l">
              <a:buFont typeface="Wingdings" panose="05000000000000000000" pitchFamily="2" charset="2"/>
              <a:buChar char="q"/>
            </a:pPr>
            <a:r>
              <a:rPr lang="en-US" sz="3200" dirty="0"/>
              <a:t>It silently monitors interior conditions of the vehicle and alerts about dangerous yet unnoticed things such as changing AC filter.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056068" y="103031"/>
            <a:ext cx="10097036" cy="888642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chemeClr val="bg1">
                    <a:lumMod val="95000"/>
                  </a:schemeClr>
                </a:solidFill>
              </a:rPr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3574978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12" name="Picture 14" descr="Image result for newspaper clips child death car suffocation temperatur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612027"/>
            <a:ext cx="4435629" cy="324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68" y="103031"/>
            <a:ext cx="10097036" cy="888642"/>
          </a:xfrm>
        </p:spPr>
        <p:txBody>
          <a:bodyPr>
            <a:normAutofit fontScale="90000"/>
          </a:bodyPr>
          <a:lstStyle/>
          <a:p>
            <a:r>
              <a:rPr lang="en-IN" b="1" u="sng" dirty="0">
                <a:solidFill>
                  <a:schemeClr val="bg1">
                    <a:lumMod val="95000"/>
                  </a:schemeClr>
                </a:solidFill>
              </a:rPr>
              <a:t>MOTIVATION</a:t>
            </a:r>
            <a:endParaRPr lang="en-US" b="1" u="sng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791" y="1000013"/>
            <a:ext cx="4460420" cy="2603674"/>
          </a:xfrm>
          <a:prstGeom prst="rect">
            <a:avLst/>
          </a:prstGeom>
        </p:spPr>
      </p:pic>
      <p:pic>
        <p:nvPicPr>
          <p:cNvPr id="13" name="Picture 10" descr="Image result for news clips child death car suffocation temperature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843" y="3938954"/>
            <a:ext cx="3734037" cy="33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news clips child death car suffocation temperature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0013"/>
            <a:ext cx="4459457" cy="269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Image result for newspaper clips child death car suffocation temperatur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747" y="1072093"/>
            <a:ext cx="4428606" cy="286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690" y="3429000"/>
            <a:ext cx="4612622" cy="34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49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68" y="103031"/>
            <a:ext cx="10097036" cy="888642"/>
          </a:xfrm>
        </p:spPr>
        <p:txBody>
          <a:bodyPr>
            <a:normAutofit fontScale="90000"/>
          </a:bodyPr>
          <a:lstStyle/>
          <a:p>
            <a:r>
              <a:rPr lang="en-IN" b="1" u="sng" dirty="0">
                <a:solidFill>
                  <a:schemeClr val="bg1">
                    <a:lumMod val="95000"/>
                  </a:schemeClr>
                </a:solidFill>
              </a:rPr>
              <a:t>PROBLEMS IDENTIFIED </a:t>
            </a:r>
            <a:endParaRPr lang="en-US" u="sn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6068" y="1094703"/>
            <a:ext cx="10097036" cy="5390503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4000" dirty="0">
                <a:cs typeface="Times New Roman" panose="02020603050405020304" pitchFamily="18" charset="0"/>
              </a:rPr>
              <a:t>The death of toddlers, disabled people and animals due to suffocation in locked cars.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4000" dirty="0">
                <a:cs typeface="Times New Roman" panose="02020603050405020304" pitchFamily="18" charset="0"/>
              </a:rPr>
              <a:t>On an average, </a:t>
            </a:r>
            <a:r>
              <a:rPr lang="en-IN" sz="4000" b="1" dirty="0">
                <a:cs typeface="Times New Roman" panose="02020603050405020304" pitchFamily="18" charset="0"/>
              </a:rPr>
              <a:t>49 </a:t>
            </a:r>
            <a:r>
              <a:rPr lang="en-IN" sz="4000" dirty="0">
                <a:cs typeface="Times New Roman" panose="02020603050405020304" pitchFamily="18" charset="0"/>
              </a:rPr>
              <a:t>children die in hot cars </a:t>
            </a:r>
            <a:r>
              <a:rPr lang="en-IN" sz="4000" b="1" dirty="0">
                <a:cs typeface="Times New Roman" panose="02020603050405020304" pitchFamily="18" charset="0"/>
              </a:rPr>
              <a:t>each year.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4000" dirty="0">
                <a:cs typeface="Times New Roman" panose="02020603050405020304" pitchFamily="18" charset="0"/>
              </a:rPr>
              <a:t>It takes 10 minutes for the temperature in a car to go up 20 degrees Fahrenheit.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4000" dirty="0">
                <a:cs typeface="Times New Roman" panose="02020603050405020304" pitchFamily="18" charset="0"/>
              </a:rPr>
              <a:t>A child’s body temperature can rise up to five times faster than an adult’s.</a:t>
            </a:r>
            <a:endParaRPr lang="en-US" sz="4000" dirty="0"/>
          </a:p>
          <a:p>
            <a:pPr algn="l"/>
            <a:endParaRPr lang="en-US" sz="36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56429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68" y="103031"/>
            <a:ext cx="10097036" cy="888642"/>
          </a:xfrm>
        </p:spPr>
        <p:txBody>
          <a:bodyPr>
            <a:normAutofit fontScale="90000"/>
          </a:bodyPr>
          <a:lstStyle/>
          <a:p>
            <a:r>
              <a:rPr lang="en-IN" b="1" u="sng" dirty="0">
                <a:solidFill>
                  <a:schemeClr val="bg1">
                    <a:lumMod val="95000"/>
                  </a:schemeClr>
                </a:solidFill>
              </a:rPr>
              <a:t>STATISTICS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6068" y="1094703"/>
            <a:ext cx="10097036" cy="5241703"/>
          </a:xfrm>
        </p:spPr>
        <p:txBody>
          <a:bodyPr>
            <a:normAutofit/>
          </a:bodyPr>
          <a:lstStyle/>
          <a:p>
            <a:pPr algn="l"/>
            <a:r>
              <a:rPr lang="en-IN" sz="2800" dirty="0" err="1"/>
              <a:t>INDIA:Average</a:t>
            </a:r>
            <a:r>
              <a:rPr lang="en-IN" sz="2800" dirty="0"/>
              <a:t> number of child heatstroke fatalities 			per year since 1998- </a:t>
            </a:r>
            <a:r>
              <a:rPr lang="en-IN" sz="2800" b="1" dirty="0"/>
              <a:t>49</a:t>
            </a:r>
            <a:endParaRPr lang="en-IN" sz="2800" dirty="0"/>
          </a:p>
          <a:p>
            <a:pPr algn="l"/>
            <a:endParaRPr lang="en-IN" sz="2800" b="1" dirty="0"/>
          </a:p>
          <a:p>
            <a:pPr algn="l"/>
            <a:endParaRPr lang="en-IN" sz="2800" b="1" dirty="0"/>
          </a:p>
          <a:p>
            <a:pPr algn="l"/>
            <a:endParaRPr lang="en-IN" sz="2800" b="1" dirty="0"/>
          </a:p>
          <a:p>
            <a:pPr algn="l"/>
            <a:endParaRPr lang="en-IN" sz="2800" dirty="0"/>
          </a:p>
          <a:p>
            <a:pPr algn="l"/>
            <a:endParaRPr lang="en-IN" sz="2800" b="1" dirty="0"/>
          </a:p>
          <a:p>
            <a:pPr algn="l"/>
            <a:endParaRPr lang="en-US" sz="2800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97352239"/>
              </p:ext>
            </p:extLst>
          </p:nvPr>
        </p:nvGraphicFramePr>
        <p:xfrm>
          <a:off x="2575775" y="1841679"/>
          <a:ext cx="8381371" cy="48875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83067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68" y="103031"/>
            <a:ext cx="10097036" cy="888642"/>
          </a:xfrm>
        </p:spPr>
        <p:txBody>
          <a:bodyPr>
            <a:normAutofit fontScale="90000"/>
          </a:bodyPr>
          <a:lstStyle/>
          <a:p>
            <a:r>
              <a:rPr lang="en-IN" b="1" u="sng" dirty="0">
                <a:solidFill>
                  <a:schemeClr val="bg1">
                    <a:lumMod val="95000"/>
                  </a:schemeClr>
                </a:solidFill>
              </a:rPr>
              <a:t>STATISTICS (cont...)</a:t>
            </a:r>
            <a:endParaRPr lang="en-US" b="1" u="sn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6068" y="1094703"/>
            <a:ext cx="10097036" cy="524170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8" y="1094703"/>
            <a:ext cx="11833790" cy="562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7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68" y="103031"/>
            <a:ext cx="10097036" cy="888642"/>
          </a:xfrm>
        </p:spPr>
        <p:txBody>
          <a:bodyPr>
            <a:normAutofit fontScale="90000"/>
          </a:bodyPr>
          <a:lstStyle/>
          <a:p>
            <a:r>
              <a:rPr lang="en-IN" b="1" u="sng" dirty="0">
                <a:solidFill>
                  <a:schemeClr val="bg1">
                    <a:lumMod val="95000"/>
                  </a:schemeClr>
                </a:solidFill>
              </a:rPr>
              <a:t>PRESENT SOLUTION 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6068" y="1094703"/>
            <a:ext cx="10097036" cy="5241703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600" dirty="0"/>
              <a:t>Special seats are designed to </a:t>
            </a:r>
            <a:r>
              <a:rPr lang="en-IN" sz="2600" b="1" dirty="0"/>
              <a:t>monitor heartbeat </a:t>
            </a:r>
            <a:r>
              <a:rPr lang="en-IN" sz="2600" dirty="0"/>
              <a:t>in the presence of baby.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600" dirty="0"/>
              <a:t> There are a few aftermarket warning systems, such as the </a:t>
            </a:r>
            <a:r>
              <a:rPr lang="en-IN" sz="2600" b="1" dirty="0" err="1"/>
              <a:t>Childminder</a:t>
            </a:r>
            <a:r>
              <a:rPr lang="en-IN" sz="2600" dirty="0"/>
              <a:t> Smart Clip System, which alerts a parent if they’ve inadvertently wandered away from a child </a:t>
            </a:r>
            <a:r>
              <a:rPr lang="en-IN" sz="2600" i="1" dirty="0"/>
              <a:t>left in a safety seat </a:t>
            </a:r>
            <a:r>
              <a:rPr lang="en-IN" sz="2600" dirty="0"/>
              <a:t>or shopping cart or somewhere else, </a:t>
            </a:r>
            <a:r>
              <a:rPr lang="en-IN" sz="2600" b="1" dirty="0"/>
              <a:t>But their efficiency is questionable.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IN" sz="2600" b="1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IN" sz="2600" u="sng" dirty="0"/>
              <a:t>RESEARCH                                                                                                          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Mechatronic System to Prevent Death due to</a:t>
            </a:r>
            <a:b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Suffocation in a Locked Car (based on temperature sensors)                             </a:t>
            </a:r>
            <a:r>
              <a:rPr lang="en-IN" sz="2600" dirty="0"/>
              <a:t>By</a:t>
            </a:r>
            <a:r>
              <a:rPr lang="en-IN" sz="2600" b="1" dirty="0"/>
              <a:t>                                                                                                                              </a:t>
            </a:r>
            <a:r>
              <a:rPr lang="en-IN" sz="2600" dirty="0"/>
              <a:t>IRA-International Journal of Technology &amp; Engineering</a:t>
            </a:r>
            <a:br>
              <a:rPr lang="en-IN" sz="2600" dirty="0"/>
            </a:br>
            <a:endParaRPr lang="en-IN" sz="26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99255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68" y="103031"/>
            <a:ext cx="10097036" cy="888642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chemeClr val="bg1">
                    <a:lumMod val="95000"/>
                  </a:schemeClr>
                </a:solidFill>
              </a:rPr>
              <a:t>PROPOSED</a:t>
            </a:r>
            <a:r>
              <a:rPr lang="en-IN" b="1" u="sng" dirty="0">
                <a:solidFill>
                  <a:schemeClr val="bg1">
                    <a:lumMod val="95000"/>
                  </a:schemeClr>
                </a:solidFill>
              </a:rPr>
              <a:t> SOLUTION </a:t>
            </a:r>
            <a:endParaRPr lang="en-US" b="1" u="sn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6068" y="1094703"/>
            <a:ext cx="10097036" cy="5241703"/>
          </a:xfrm>
        </p:spPr>
        <p:txBody>
          <a:bodyPr/>
          <a:lstStyle/>
          <a:p>
            <a:pPr algn="l"/>
            <a:endParaRPr lang="en-IN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/>
              <a:t>It is an IOT device which serves both as an alerting system which alerts the user when there is an emergency as well as an environment monitoring system.</a:t>
            </a:r>
          </a:p>
          <a:p>
            <a:pPr algn="l"/>
            <a:endParaRPr lang="en-IN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dirty="0"/>
              <a:t>Temperature sensor and CO2 sensors are continuously running and monitoring the status of the vehicle and also updating it to cloud for later reference.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IN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/>
              <a:t>If someone’s presence is detected along with abnormal conditions in vehicle then an immediate notification (SMS) will be sent to the vehicle owner alerting the user.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035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776</Words>
  <Application>Microsoft Office PowerPoint</Application>
  <PresentationFormat>Widescreen</PresentationFormat>
  <Paragraphs>123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Baskerville Old Face</vt:lpstr>
      <vt:lpstr>Calibri</vt:lpstr>
      <vt:lpstr>Calibri Light</vt:lpstr>
      <vt:lpstr>Californian FB</vt:lpstr>
      <vt:lpstr>Comic Sans MS</vt:lpstr>
      <vt:lpstr>Times New Roman</vt:lpstr>
      <vt:lpstr>Wingdings</vt:lpstr>
      <vt:lpstr>Office Theme</vt:lpstr>
      <vt:lpstr>PowerPoint Presentation</vt:lpstr>
      <vt:lpstr>CONTENTS</vt:lpstr>
      <vt:lpstr>ABSTRACT</vt:lpstr>
      <vt:lpstr>MOTIVATION</vt:lpstr>
      <vt:lpstr>PROBLEMS IDENTIFIED </vt:lpstr>
      <vt:lpstr>STATISTICS</vt:lpstr>
      <vt:lpstr>STATISTICS (cont...)</vt:lpstr>
      <vt:lpstr>PRESENT SOLUTION </vt:lpstr>
      <vt:lpstr>PROPOSED SOLUTION </vt:lpstr>
      <vt:lpstr>PROPOSED SOLUTION (cont…)</vt:lpstr>
      <vt:lpstr>TECHNOLOGIES USED</vt:lpstr>
      <vt:lpstr>WORKING DESCRIPTION</vt:lpstr>
      <vt:lpstr>SMS ALERT </vt:lpstr>
      <vt:lpstr>ANALYTICS IN-CLOUD</vt:lpstr>
      <vt:lpstr>ANDROID APPLICATON</vt:lpstr>
      <vt:lpstr>CONCLUSION </vt:lpstr>
      <vt:lpstr>BIBLIOGRAPHY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INCIDENTS</dc:title>
  <dc:creator>AGT</dc:creator>
  <cp:lastModifiedBy>Adarsh Gautam</cp:lastModifiedBy>
  <cp:revision>80</cp:revision>
  <dcterms:created xsi:type="dcterms:W3CDTF">2017-09-03T03:15:33Z</dcterms:created>
  <dcterms:modified xsi:type="dcterms:W3CDTF">2022-10-09T11:57:21Z</dcterms:modified>
</cp:coreProperties>
</file>